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84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2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1B1D"/>
    <a:srgbClr val="CCECFF"/>
    <a:srgbClr val="FBE1F4"/>
    <a:srgbClr val="FF66CC"/>
    <a:srgbClr val="FFFFFF"/>
    <a:srgbClr val="F6F6F6"/>
    <a:srgbClr val="F7F8FC"/>
    <a:srgbClr val="E7E9EF"/>
    <a:srgbClr val="9F2437"/>
    <a:srgbClr val="C430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7D9326-A890-0618-B5E5-C575EAF01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3B3AE00-F72D-C971-8359-5BEE181AB2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56AA928-60C6-2D26-7152-1E0E9C292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F384-C8C3-4748-979F-F72DAFD5A08C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2564E1B-43A6-C839-6C75-C0FAF7C08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E12BC8C-A1D5-1DA4-6BB6-3204BCCB6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8B41-B069-4BBD-BFA0-45557A1E4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1720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05069AF-5558-7A0D-1FDC-50E4ECCB2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F8BBC95-70DB-60A1-5F63-0C9C3B56D2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6AE7170-DDFA-ACAC-5470-C54CA720B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F384-C8C3-4748-979F-F72DAFD5A08C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218C48C-09AD-09AD-9352-DF241FB56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8DB7DE-EC67-1210-3B4B-88FAB6C9B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8B41-B069-4BBD-BFA0-45557A1E4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1173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7215227-9459-480E-B97A-443CE423B2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BC4F218-C309-E35E-FB3E-091D22552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8BC488D-A162-7F79-03F8-FDD44C64D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F384-C8C3-4748-979F-F72DAFD5A08C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37E57DA-1E30-8602-362A-EDD8E6D07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BEE6FB7-3FE7-15EC-E9CC-7C419C93A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8B41-B069-4BBD-BFA0-45557A1E4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5776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E8094C-E108-D4A2-0279-2524CE399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DBB55-B1C4-9A37-F12E-380A7651A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6C24805-1B25-4107-D4EF-92F23458B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F384-C8C3-4748-979F-F72DAFD5A08C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822ABFE-F765-FABD-BF57-4DF5D05E6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9669283-A55A-BBF4-B8AD-04EEC1DFF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8B41-B069-4BBD-BFA0-45557A1E4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2774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38FF47E-A228-513A-2ABC-CBA8F20C2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A6D1CE3-A63D-90AC-0DEC-DF1AA9F6A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0F921AB-60DB-21BA-E508-8716F3BB7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F384-C8C3-4748-979F-F72DAFD5A08C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807D7CB-5CDC-A3D0-4021-5909769D7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43C3FAA-BBBB-B1FB-3073-E7727E2A7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8B41-B069-4BBD-BFA0-45557A1E4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2229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3B0F3D4-4ECE-5A8F-E106-5B5AF2FBD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F79182F-F35D-5A4F-306B-BD3D43E00E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B0B2BAC-7425-6782-DAAF-3332652D90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45B5FC7-776D-D57B-22CF-0424CB2C1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F384-C8C3-4748-979F-F72DAFD5A08C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DFBE3F-04C3-B2E9-28BA-CDC673803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974DB2B-8E15-528D-AE19-C2B3769BE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8B41-B069-4BBD-BFA0-45557A1E4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9355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2F498D7-A4B4-70D3-AD7A-A2856285A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63F142C-8DC1-DAF6-65BB-C52705B4A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88FC06D-7825-39D9-3C31-9A87967D32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5C86FA4D-937E-916F-B005-741420DD15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A5F7D118-738A-8718-1B4C-0D8AB9CF0B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738103B6-C72B-C063-9E01-679F0F886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F384-C8C3-4748-979F-F72DAFD5A08C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39251D8-4AA5-922D-4DE0-A0FDA0DBD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1155C845-17FF-54FF-5713-6D548AD04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8B41-B069-4BBD-BFA0-45557A1E4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8769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E45237-9863-5DFF-F6F2-9DE0F4E04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C6E8EE1-450B-6AE1-478C-4522FEE77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F384-C8C3-4748-979F-F72DAFD5A08C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16836C3-128E-D862-A0CC-2E610A1CD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50D7E3C-9BFA-216A-33F2-DA99F94E5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8B41-B069-4BBD-BFA0-45557A1E4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8351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6DD7E8AC-A958-8109-487A-77CC6722E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F384-C8C3-4748-979F-F72DAFD5A08C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87381EF-0F3A-965A-1973-9F01CCD58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55DBCE7-8F4C-BD2F-72C7-BE709061B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8B41-B069-4BBD-BFA0-45557A1E4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0688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93E9272-D859-D6B2-DA8C-ED4B0DFC3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022F500-6AE4-FD12-6A82-A812615A7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36C2C7D-E4E6-35A4-E042-6772F3EB04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3D89F43-E242-6654-1AF3-01EF16AF0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F384-C8C3-4748-979F-F72DAFD5A08C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960326A-1FD7-95FA-C3B1-896A39B44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BEA7707-001E-9AC2-0C8A-E877E975C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8B41-B069-4BBD-BFA0-45557A1E4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6586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164C5E6-0D0A-7799-16CA-799EDF3AF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B518C6E1-BADA-725C-190D-8F4693D01E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3446E58-FEC4-2990-0CAB-427F74F0E1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21C46A9-D612-8E17-7379-D801D0F73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F384-C8C3-4748-979F-F72DAFD5A08C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0CBC547-760D-8079-FDEB-FB361B1F8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A1E087E-C301-F5AD-1CD5-5DE2EB49B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8B41-B069-4BBD-BFA0-45557A1E4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7892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06F74094-6EBC-0CCE-7278-4A1B03E87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7F85B-AA54-957E-4E7B-B178C9C8DB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055D8C7-4C23-34E8-F285-B661CEC7CA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3F384-C8C3-4748-979F-F72DAFD5A08C}" type="datetimeFigureOut">
              <a:rPr lang="zh-TW" altLang="en-US" smtClean="0"/>
              <a:t>2024/9/18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28B2C3B-7C66-328E-03AA-EEA59C9356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803FEAB-0498-1DCC-1545-B9FFEDA0E1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38B41-B069-4BBD-BFA0-45557A1E4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8112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1573">
              <a:srgbClr val="F5B68B"/>
            </a:gs>
            <a:gs pos="55020">
              <a:srgbClr val="F9D7C0"/>
            </a:gs>
            <a:gs pos="0">
              <a:schemeClr val="accent2">
                <a:lumMod val="0"/>
                <a:lumOff val="100000"/>
              </a:schemeClr>
            </a:gs>
            <a:gs pos="26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7B7DE2A3-E8EF-241B-978F-CBA9B9C765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319" y="-163573"/>
            <a:ext cx="4633362" cy="1286367"/>
          </a:xfrm>
          <a:prstGeom prst="rect">
            <a:avLst/>
          </a:prstGeom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D5663706-D24E-A358-96F9-09193B55D01B}"/>
              </a:ext>
            </a:extLst>
          </p:cNvPr>
          <p:cNvSpPr txBox="1"/>
          <p:nvPr/>
        </p:nvSpPr>
        <p:spPr>
          <a:xfrm>
            <a:off x="2070847" y="749932"/>
            <a:ext cx="9152965" cy="9361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600"/>
              </a:lnSpc>
            </a:pPr>
            <a:r>
              <a:rPr lang="zh-TW" altLang="en-US" sz="1800" spc="120" dirty="0">
                <a:solidFill>
                  <a:srgbClr val="000000"/>
                </a:solidFill>
                <a:effectLst/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本</a:t>
            </a:r>
            <a:r>
              <a:rPr lang="zh-TW" altLang="zh-TW" sz="1800" spc="120" dirty="0">
                <a:solidFill>
                  <a:srgbClr val="000000"/>
                </a:solidFill>
                <a:effectLst/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年度校園流感疫苗</a:t>
            </a:r>
            <a:r>
              <a:rPr lang="zh-TW" altLang="en-US" sz="1800" spc="120" dirty="0">
                <a:solidFill>
                  <a:srgbClr val="000000"/>
                </a:solidFill>
                <a:effectLst/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公費接種作業，本校配合本縣衛生局合約醫療團隊預計於</a:t>
            </a:r>
            <a:r>
              <a:rPr lang="en-US" altLang="zh-TW" sz="1800" spc="120" dirty="0">
                <a:solidFill>
                  <a:srgbClr val="000000"/>
                </a:solidFill>
                <a:effectLst/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113</a:t>
            </a:r>
            <a:r>
              <a:rPr lang="zh-TW" altLang="en-US" sz="1800" spc="120" dirty="0">
                <a:solidFill>
                  <a:srgbClr val="000000"/>
                </a:solidFill>
                <a:effectLst/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年</a:t>
            </a:r>
            <a:r>
              <a:rPr lang="en-US" altLang="zh-TW" sz="1800" spc="120" dirty="0">
                <a:solidFill>
                  <a:srgbClr val="000000"/>
                </a:solidFill>
                <a:effectLst/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10</a:t>
            </a:r>
            <a:r>
              <a:rPr lang="zh-TW" altLang="en-US" sz="1800" spc="120" dirty="0">
                <a:solidFill>
                  <a:srgbClr val="000000"/>
                </a:solidFill>
                <a:effectLst/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月</a:t>
            </a:r>
            <a:r>
              <a:rPr lang="en-US" altLang="zh-TW" sz="1800" spc="120" dirty="0">
                <a:solidFill>
                  <a:srgbClr val="000000"/>
                </a:solidFill>
                <a:effectLst/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18</a:t>
            </a:r>
            <a:r>
              <a:rPr lang="zh-TW" altLang="en-US" sz="1800" spc="120" dirty="0">
                <a:solidFill>
                  <a:srgbClr val="000000"/>
                </a:solidFill>
                <a:effectLst/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日</a:t>
            </a:r>
            <a:r>
              <a:rPr lang="en-US" altLang="zh-TW" sz="1800" spc="120" dirty="0">
                <a:solidFill>
                  <a:srgbClr val="000000"/>
                </a:solidFill>
                <a:effectLst/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8:30-11:30</a:t>
            </a:r>
            <a:r>
              <a:rPr lang="zh-TW" altLang="en-US" sz="1800" spc="120" dirty="0">
                <a:solidFill>
                  <a:srgbClr val="000000"/>
                </a:solidFill>
                <a:effectLst/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，為您的子女進行流感疫苗接種服務，特此公告。</a:t>
            </a:r>
            <a:endParaRPr lang="en-US" altLang="zh-TW" sz="1800" spc="120" dirty="0">
              <a:solidFill>
                <a:srgbClr val="000000"/>
              </a:solidFill>
              <a:effectLst/>
              <a:latin typeface="Microsoft JhengHei Light" panose="020B0304030504040204" pitchFamily="34" charset="-120"/>
              <a:ea typeface="Microsoft JhengHei Light" panose="020B03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ts val="2600"/>
              </a:lnSpc>
            </a:pPr>
            <a:r>
              <a:rPr lang="zh-TW" altLang="en-US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學校提供簽署網頁連結網址及 </a:t>
            </a:r>
            <a:r>
              <a:rPr lang="en-US" altLang="zh-TW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QR code </a:t>
            </a:r>
            <a:r>
              <a:rPr lang="zh-TW" altLang="en-US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的方式，</a:t>
            </a:r>
            <a:r>
              <a:rPr lang="zh-TW" altLang="en-US" sz="1800" spc="120" dirty="0">
                <a:solidFill>
                  <a:srgbClr val="000000"/>
                </a:solidFill>
                <a:effectLst/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請家長配合線上簽署，</a:t>
            </a:r>
            <a:r>
              <a:rPr lang="zh-TW" altLang="en-US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簽署截止期限為</a:t>
            </a:r>
            <a:r>
              <a:rPr lang="en-US" altLang="zh-TW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113 </a:t>
            </a:r>
            <a:r>
              <a:rPr lang="zh-TW" altLang="en-US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年</a:t>
            </a:r>
            <a:r>
              <a:rPr lang="en-US" altLang="zh-TW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10</a:t>
            </a:r>
            <a:r>
              <a:rPr lang="zh-TW" altLang="en-US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月</a:t>
            </a:r>
            <a:r>
              <a:rPr lang="en-US" altLang="zh-TW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6</a:t>
            </a:r>
            <a:r>
              <a:rPr lang="zh-TW" altLang="en-US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日</a:t>
            </a:r>
            <a:r>
              <a:rPr lang="en-US" altLang="zh-TW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24:00</a:t>
            </a:r>
            <a:r>
              <a:rPr lang="zh-TW" altLang="en-US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，於截止期限前，您都能透過上述方式登入簽署網頁修改接種意願。</a:t>
            </a:r>
            <a:r>
              <a:rPr lang="zh-TW" altLang="en-US" sz="1800" spc="120" dirty="0">
                <a:solidFill>
                  <a:srgbClr val="000000"/>
                </a:solidFill>
                <a:effectLst/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說明如下</a:t>
            </a:r>
            <a:r>
              <a:rPr lang="en-US" altLang="zh-TW" sz="1800" spc="120" dirty="0">
                <a:solidFill>
                  <a:srgbClr val="000000"/>
                </a:solidFill>
                <a:effectLst/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ts val="2600"/>
              </a:lnSpc>
            </a:pPr>
            <a:r>
              <a:rPr lang="en-US" altLang="zh-TW" sz="1800" spc="12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1.</a:t>
            </a:r>
            <a:r>
              <a:rPr lang="zh-TW" altLang="en-US" sz="1800" spc="12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點入連結網址或</a:t>
            </a:r>
            <a:r>
              <a:rPr lang="en-US" altLang="zh-TW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QR code </a:t>
            </a:r>
            <a:r>
              <a:rPr lang="zh-TW" altLang="en-US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掃碼</a:t>
            </a:r>
            <a:endParaRPr lang="en-US" altLang="zh-TW" dirty="0"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  <a:p>
            <a:pPr>
              <a:lnSpc>
                <a:spcPts val="2600"/>
              </a:lnSpc>
            </a:pPr>
            <a:r>
              <a:rPr lang="en-US" altLang="zh-TW" spc="120" dirty="0">
                <a:solidFill>
                  <a:srgbClr val="000000"/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新細明體" panose="02020500000000000000" pitchFamily="18" charset="-120"/>
              </a:rPr>
              <a:t>2.</a:t>
            </a:r>
            <a:r>
              <a:rPr lang="zh-TW" altLang="en-US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輸入您子女的身分證字號及生日</a:t>
            </a:r>
            <a:endParaRPr lang="en-US" altLang="zh-TW" dirty="0"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  <a:p>
            <a:pPr>
              <a:lnSpc>
                <a:spcPts val="2600"/>
              </a:lnSpc>
            </a:pPr>
            <a:r>
              <a:rPr lang="en-US" altLang="zh-TW" spc="120" dirty="0">
                <a:solidFill>
                  <a:srgbClr val="000000"/>
                </a:solidFill>
                <a:latin typeface="微軟正黑體" panose="020B0604030504040204" pitchFamily="34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3.</a:t>
            </a:r>
            <a:r>
              <a:rPr lang="zh-TW" altLang="en-US" dirty="0"/>
              <a:t>詳讀個資聲明及流感疫苗說明 </a:t>
            </a:r>
            <a:endParaRPr lang="en-US" altLang="zh-TW" dirty="0"/>
          </a:p>
          <a:p>
            <a:pPr>
              <a:lnSpc>
                <a:spcPts val="2600"/>
              </a:lnSpc>
            </a:pPr>
            <a:r>
              <a:rPr lang="en-US" altLang="zh-TW" spc="120" dirty="0">
                <a:solidFill>
                  <a:srgbClr val="000000"/>
                </a:solidFill>
                <a:latin typeface="微軟正黑體" panose="020B0604030504040204" pitchFamily="34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4.</a:t>
            </a:r>
            <a:r>
              <a:rPr lang="zh-TW" altLang="en-US" dirty="0"/>
              <a:t>勾選您子女的接種意願 </a:t>
            </a:r>
            <a:endParaRPr lang="en-US" altLang="zh-TW" dirty="0"/>
          </a:p>
          <a:p>
            <a:pPr>
              <a:lnSpc>
                <a:spcPts val="2600"/>
              </a:lnSpc>
            </a:pPr>
            <a:r>
              <a:rPr lang="en-US" altLang="zh-TW" spc="120" dirty="0">
                <a:solidFill>
                  <a:srgbClr val="000000"/>
                </a:solidFill>
                <a:latin typeface="微軟正黑體" panose="020B0604030504040204" pitchFamily="34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5.</a:t>
            </a:r>
            <a:r>
              <a:rPr lang="zh-TW" altLang="en-US" dirty="0"/>
              <a:t>填寫家長的基本資料及電郵 </a:t>
            </a:r>
            <a:endParaRPr lang="en-US" altLang="zh-TW" dirty="0"/>
          </a:p>
          <a:p>
            <a:pPr>
              <a:lnSpc>
                <a:spcPts val="2600"/>
              </a:lnSpc>
            </a:pPr>
            <a:r>
              <a:rPr lang="en-US" altLang="zh-TW" spc="120" dirty="0">
                <a:solidFill>
                  <a:srgbClr val="000000"/>
                </a:solidFill>
                <a:latin typeface="微軟正黑體" panose="020B0604030504040204" pitchFamily="34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6.</a:t>
            </a:r>
            <a:r>
              <a:rPr lang="zh-TW" altLang="en-US" spc="120" dirty="0">
                <a:solidFill>
                  <a:srgbClr val="000000"/>
                </a:solidFill>
                <a:latin typeface="微軟正黑體" panose="020B0604030504040204" pitchFamily="34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簽名後按送出</a:t>
            </a:r>
            <a:endParaRPr lang="en-US" altLang="zh-TW" spc="120" dirty="0">
              <a:solidFill>
                <a:srgbClr val="000000"/>
              </a:solidFill>
              <a:latin typeface="微軟正黑體" panose="020B0604030504040204" pitchFamily="34" charset="-120"/>
              <a:ea typeface="新細明體" panose="02020500000000000000" pitchFamily="18" charset="-120"/>
              <a:cs typeface="新細明體" panose="02020500000000000000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 panose="02020500000000000000" pitchFamily="18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＊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因事前要回報疫苗支數，所以</a:t>
            </a:r>
            <a:r>
              <a:rPr kumimoji="0" lang="zh-TW" altLang="en-US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填報施打者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、可以臨時不打，但是如果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00FFFF"/>
                </a:highlight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事前</a:t>
            </a:r>
            <a:r>
              <a:rPr kumimoji="0" lang="zh-TW" altLang="en-US" sz="1800" b="0" i="0" u="none" strike="noStrike" kern="1200" cap="none" spc="1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00FFFF"/>
                </a:highlight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未填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00FFFF"/>
                </a:highlight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報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，</a:t>
            </a:r>
            <a:endParaRPr kumimoji="0" lang="en-US" altLang="zh-TW" sz="1800" b="0" i="0" u="none" strike="noStrike" kern="1200" cap="none" spc="12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新細明體" panose="02020500000000000000" pitchFamily="18" charset="-120"/>
              <a:ea typeface="微軟正黑體" panose="020B0604030504040204" pitchFamily="34" charset="-120"/>
              <a:cs typeface="新細明體" panose="02020500000000000000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   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不接受臨時報名</a:t>
            </a:r>
            <a:r>
              <a:rPr kumimoji="0" lang="zh-TW" altLang="en-US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施打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，未</a:t>
            </a:r>
            <a:r>
              <a:rPr kumimoji="0" lang="zh-TW" altLang="en-US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線上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填寫施打意願，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00FFFF"/>
                </a:highlight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一律視同不打針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。</a:t>
            </a:r>
            <a:endParaRPr kumimoji="0" lang="en-US" altLang="zh-TW" sz="1800" b="0" i="0" u="none" strike="noStrike" kern="1200" cap="none" spc="12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新細明體" panose="02020500000000000000" pitchFamily="18" charset="-120"/>
              <a:ea typeface="微軟正黑體" panose="020B0604030504040204" pitchFamily="34" charset="-120"/>
              <a:cs typeface="新細明體" panose="02020500000000000000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 panose="02020500000000000000" pitchFamily="18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＊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若簽名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00FFFF"/>
                </a:highlight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不完整、潦草難辨認、只簽一個字，醫院絕對不會幫學生施打疫苗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，但在</a:t>
            </a:r>
            <a:endParaRPr kumimoji="0" lang="en-US" altLang="zh-TW" sz="1800" b="0" i="0" u="none" strike="noStrike" kern="1200" cap="none" spc="12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新細明體" panose="02020500000000000000" pitchFamily="18" charset="-120"/>
              <a:ea typeface="微軟正黑體" panose="020B0604030504040204" pitchFamily="34" charset="-120"/>
              <a:cs typeface="新細明體" panose="02020500000000000000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   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系統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00FFFF"/>
                </a:highlight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截止時間前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，都可以上去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00FFFF"/>
                </a:highlight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重新簽名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 panose="02020500000000000000" pitchFamily="18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，後面的簽名會覆蓋前一次的簽名。</a:t>
            </a:r>
            <a:endParaRPr kumimoji="0" lang="en-US" altLang="zh-TW" sz="1800" b="0" i="0" u="none" strike="noStrike" kern="1200" cap="none" spc="12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新細明體" panose="02020500000000000000" pitchFamily="18" charset="-120"/>
              <a:ea typeface="微軟正黑體" panose="020B0604030504040204" pitchFamily="34" charset="-120"/>
              <a:cs typeface="新細明體" panose="02020500000000000000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 panose="02020500000000000000" pitchFamily="18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＊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微軟正黑體" panose="020B0604030504040204" pitchFamily="34" charset="-120"/>
                <a:cs typeface="Times New Roman" panose="02020603050405020304" pitchFamily="18" charset="0"/>
              </a:rPr>
              <a:t>請家長在填寫接種意願時，</a:t>
            </a:r>
            <a:r>
              <a:rPr kumimoji="0" lang="zh-TW" altLang="en-US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微軟正黑體" panose="020B0604030504040204" pitchFamily="34" charset="-120"/>
                <a:cs typeface="Times New Roman" panose="02020603050405020304" pitchFamily="18" charset="0"/>
              </a:rPr>
              <a:t>可以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00FFFF"/>
                </a:highlight>
                <a:uLnTx/>
                <a:uFillTx/>
                <a:latin typeface="Calibri" panose="020F0502020204030204"/>
                <a:ea typeface="微軟正黑體" panose="020B0604030504040204" pitchFamily="34" charset="-120"/>
                <a:cs typeface="Times New Roman" panose="02020603050405020304" pitchFamily="18" charset="0"/>
              </a:rPr>
              <a:t>填寫</a:t>
            </a:r>
            <a:r>
              <a:rPr kumimoji="0" lang="en-US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00FFFF"/>
                </a:highlight>
                <a:uLnTx/>
                <a:uFillTx/>
                <a:latin typeface="Calibri" panose="020F0502020204030204"/>
                <a:ea typeface="微軟正黑體" panose="020B0604030504040204" pitchFamily="34" charset="-120"/>
                <a:cs typeface="Times New Roman" panose="02020603050405020304" pitchFamily="18" charset="0"/>
              </a:rPr>
              <a:t> E-MAIL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微軟正黑體" panose="020B0604030504040204" pitchFamily="34" charset="-120"/>
                <a:cs typeface="Times New Roman" panose="02020603050405020304" pitchFamily="18" charset="0"/>
              </a:rPr>
              <a:t>，系統將於</a:t>
            </a:r>
            <a:r>
              <a:rPr kumimoji="0" lang="zh-TW" altLang="en-US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微軟正黑體" panose="020B0604030504040204" pitchFamily="34" charset="-120"/>
                <a:cs typeface="Times New Roman" panose="02020603050405020304" pitchFamily="18" charset="0"/>
              </a:rPr>
              <a:t>施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微軟正黑體" panose="020B0604030504040204" pitchFamily="34" charset="-120"/>
                <a:cs typeface="Times New Roman" panose="02020603050405020304" pitchFamily="18" charset="0"/>
              </a:rPr>
              <a:t>打針後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00FFFF"/>
                </a:highlight>
                <a:uLnTx/>
                <a:uFillTx/>
                <a:latin typeface="Calibri" panose="020F0502020204030204"/>
                <a:ea typeface="微軟正黑體" panose="020B0604030504040204" pitchFamily="34" charset="-120"/>
                <a:cs typeface="Times New Roman" panose="02020603050405020304" pitchFamily="18" charset="0"/>
              </a:rPr>
              <a:t>寄發</a:t>
            </a:r>
            <a:r>
              <a:rPr kumimoji="0" lang="zh-TW" altLang="en-US" sz="1800" b="0" i="0" u="none" strike="noStrike" kern="1200" cap="none" spc="1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00FFFF"/>
                </a:highlight>
                <a:uLnTx/>
                <a:uFillTx/>
                <a:latin typeface="Calibri" panose="020F0502020204030204"/>
                <a:ea typeface="微軟正黑體" panose="020B0604030504040204" pitchFamily="34" charset="-120"/>
                <a:cs typeface="Times New Roman" panose="02020603050405020304" pitchFamily="18" charset="0"/>
              </a:rPr>
              <a:t>施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00FFFF"/>
                </a:highlight>
                <a:uLnTx/>
                <a:uFillTx/>
                <a:latin typeface="Calibri" panose="020F0502020204030204"/>
                <a:ea typeface="微軟正黑體" panose="020B0604030504040204" pitchFamily="34" charset="-120"/>
                <a:cs typeface="Times New Roman" panose="02020603050405020304" pitchFamily="18" charset="0"/>
              </a:rPr>
              <a:t>打針後</a:t>
            </a:r>
            <a:endParaRPr kumimoji="0" lang="en-US" altLang="zh-TW" sz="1800" b="0" i="0" u="none" strike="noStrike" kern="1200" cap="none" spc="120" normalizeH="0" baseline="0" noProof="0" dirty="0">
              <a:ln>
                <a:noFill/>
              </a:ln>
              <a:solidFill>
                <a:srgbClr val="FF0000"/>
              </a:solidFill>
              <a:effectLst/>
              <a:highlight>
                <a:srgbClr val="00FFFF"/>
              </a:highlight>
              <a:uLnTx/>
              <a:uFillTx/>
              <a:latin typeface="Calibri" panose="020F0502020204030204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1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微軟正黑體" panose="020B0604030504040204" pitchFamily="34" charset="-120"/>
                <a:cs typeface="Times New Roman" panose="02020603050405020304" pitchFamily="18" charset="0"/>
              </a:rPr>
              <a:t>    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00FFFF"/>
                </a:highlight>
                <a:uLnTx/>
                <a:uFillTx/>
                <a:latin typeface="Calibri" panose="020F0502020204030204"/>
                <a:ea typeface="微軟正黑體" panose="020B0604030504040204" pitchFamily="34" charset="-120"/>
                <a:cs typeface="Times New Roman" panose="02020603050405020304" pitchFamily="18" charset="0"/>
              </a:rPr>
              <a:t>注意事項</a:t>
            </a:r>
            <a:r>
              <a:rPr kumimoji="0" lang="zh-TW" altLang="zh-TW" sz="1800" b="0" i="0" u="none" strike="noStrike" kern="1200" cap="none" spc="1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endParaRPr kumimoji="0" lang="en-US" altLang="zh-TW" sz="1800" b="0" i="0" u="none" strike="noStrike" kern="1200" cap="none" spc="12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800" b="0" i="0" u="none" strike="noStrike" kern="1200" cap="none" spc="12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新細明體" panose="02020500000000000000" pitchFamily="18" charset="-120"/>
              <a:ea typeface="微軟正黑體" panose="020B0604030504040204" pitchFamily="34" charset="-120"/>
              <a:cs typeface="新細明體" panose="02020500000000000000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800" b="0" i="0" u="none" strike="noStrike" kern="1200" cap="none" spc="12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新細明體" panose="02020500000000000000" pitchFamily="18" charset="-120"/>
              <a:ea typeface="微軟正黑體" panose="020B0604030504040204" pitchFamily="34" charset="-120"/>
              <a:cs typeface="新細明體" panose="02020500000000000000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800" b="0" i="0" u="none" strike="noStrike" kern="1200" cap="none" spc="12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新細明體" panose="02020500000000000000" pitchFamily="18" charset="-120"/>
              <a:ea typeface="微軟正黑體" panose="020B0604030504040204" pitchFamily="34" charset="-120"/>
              <a:cs typeface="新細明體" panose="02020500000000000000" pitchFamily="18" charset="-120"/>
            </a:endParaRPr>
          </a:p>
          <a:p>
            <a:pPr>
              <a:lnSpc>
                <a:spcPts val="2600"/>
              </a:lnSpc>
            </a:pPr>
            <a:endParaRPr lang="en-US" altLang="zh-TW" spc="120" dirty="0">
              <a:solidFill>
                <a:srgbClr val="000000"/>
              </a:solidFill>
              <a:latin typeface="微軟正黑體" panose="020B0604030504040204" pitchFamily="34" charset="-120"/>
              <a:ea typeface="新細明體" panose="02020500000000000000" pitchFamily="18" charset="-120"/>
              <a:cs typeface="新細明體" panose="02020500000000000000" pitchFamily="18" charset="-120"/>
            </a:endParaRPr>
          </a:p>
          <a:p>
            <a:pPr>
              <a:lnSpc>
                <a:spcPts val="2600"/>
              </a:lnSpc>
            </a:pPr>
            <a:endParaRPr lang="zh-TW" altLang="en-US" spc="120" dirty="0">
              <a:solidFill>
                <a:srgbClr val="000000"/>
              </a:solidFill>
              <a:latin typeface="微軟正黑體" panose="020B0604030504040204" pitchFamily="34" charset="-120"/>
              <a:ea typeface="新細明體" panose="02020500000000000000" pitchFamily="18" charset="-120"/>
              <a:cs typeface="新細明體" panose="02020500000000000000" pitchFamily="18" charset="-120"/>
            </a:endParaRPr>
          </a:p>
          <a:p>
            <a:pPr>
              <a:lnSpc>
                <a:spcPts val="2600"/>
              </a:lnSpc>
            </a:pPr>
            <a:endParaRPr lang="en-US" altLang="zh-TW" spc="120" dirty="0">
              <a:solidFill>
                <a:srgbClr val="000000"/>
              </a:solidFill>
              <a:latin typeface="微軟正黑體" panose="020B0604030504040204" pitchFamily="34" charset="-120"/>
              <a:ea typeface="新細明體" panose="02020500000000000000" pitchFamily="18" charset="-120"/>
              <a:cs typeface="新細明體" panose="02020500000000000000" pitchFamily="18" charset="-120"/>
            </a:endParaRPr>
          </a:p>
          <a:p>
            <a:pPr fontAlgn="base">
              <a:lnSpc>
                <a:spcPts val="2600"/>
              </a:lnSpc>
            </a:pPr>
            <a:endParaRPr lang="en-US" altLang="zh-TW" spc="120" dirty="0">
              <a:solidFill>
                <a:srgbClr val="000000"/>
              </a:solidFill>
              <a:latin typeface="微軟正黑體" panose="020B0604030504040204" pitchFamily="34" charset="-120"/>
              <a:ea typeface="新細明體" panose="02020500000000000000" pitchFamily="18" charset="-120"/>
              <a:cs typeface="新細明體" panose="02020500000000000000" pitchFamily="18" charset="-120"/>
            </a:endParaRPr>
          </a:p>
          <a:p>
            <a:pPr fontAlgn="base">
              <a:lnSpc>
                <a:spcPts val="2600"/>
              </a:lnSpc>
            </a:pPr>
            <a:endParaRPr lang="en-US" altLang="zh-TW" sz="1800" spc="120" dirty="0">
              <a:solidFill>
                <a:srgbClr val="000000"/>
              </a:solidFill>
              <a:effectLst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fontAlgn="base">
              <a:lnSpc>
                <a:spcPts val="2600"/>
              </a:lnSpc>
            </a:pPr>
            <a:endParaRPr lang="zh-TW" altLang="zh-TW" sz="1800" dirty="0">
              <a:effectLst/>
              <a:latin typeface="新細明體" panose="02020500000000000000" pitchFamily="18" charset="-120"/>
              <a:ea typeface="新細明體" panose="02020500000000000000" pitchFamily="18" charset="-120"/>
              <a:cs typeface="新細明體" panose="02020500000000000000" pitchFamily="18" charset="-120"/>
            </a:endParaRPr>
          </a:p>
          <a:p>
            <a:pPr fontAlgn="base">
              <a:lnSpc>
                <a:spcPts val="2160"/>
              </a:lnSpc>
            </a:pPr>
            <a:endParaRPr lang="en-US" altLang="zh-TW" sz="1800" spc="120" dirty="0">
              <a:solidFill>
                <a:srgbClr val="000000"/>
              </a:solidFill>
              <a:effectLst/>
              <a:latin typeface="新細明體" panose="02020500000000000000" pitchFamily="18" charset="-12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652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1573">
              <a:srgbClr val="F5B68B"/>
            </a:gs>
            <a:gs pos="55020">
              <a:srgbClr val="F9D7C0"/>
            </a:gs>
            <a:gs pos="0">
              <a:schemeClr val="accent2">
                <a:lumMod val="0"/>
                <a:lumOff val="100000"/>
              </a:schemeClr>
            </a:gs>
            <a:gs pos="26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9B28A22E-75D2-B04F-D1F2-82890AECD6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594" y="318247"/>
            <a:ext cx="2624698" cy="4728882"/>
          </a:xfrm>
          <a:prstGeom prst="rect">
            <a:avLst/>
          </a:prstGeom>
        </p:spPr>
      </p:pic>
      <p:sp>
        <p:nvSpPr>
          <p:cNvPr id="6" name="箭號: 向右 5">
            <a:extLst>
              <a:ext uri="{FF2B5EF4-FFF2-40B4-BE49-F238E27FC236}">
                <a16:creationId xmlns:a16="http://schemas.microsoft.com/office/drawing/2014/main" id="{9E2EF5CD-F766-ACAB-B1F2-983D756C4668}"/>
              </a:ext>
            </a:extLst>
          </p:cNvPr>
          <p:cNvSpPr/>
          <p:nvPr/>
        </p:nvSpPr>
        <p:spPr>
          <a:xfrm>
            <a:off x="2918292" y="2178424"/>
            <a:ext cx="286871" cy="13447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7F5B1BDB-7BF1-88D5-5FF9-1CE95A3E77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950" y="318247"/>
            <a:ext cx="4829949" cy="4728882"/>
          </a:xfrm>
          <a:prstGeom prst="rect">
            <a:avLst/>
          </a:prstGeom>
        </p:spPr>
      </p:pic>
      <p:sp>
        <p:nvSpPr>
          <p:cNvPr id="10" name="箭號: 向右 9">
            <a:extLst>
              <a:ext uri="{FF2B5EF4-FFF2-40B4-BE49-F238E27FC236}">
                <a16:creationId xmlns:a16="http://schemas.microsoft.com/office/drawing/2014/main" id="{B1F4ADB6-C21D-C59D-E1D8-B1DF1E7CC8A5}"/>
              </a:ext>
            </a:extLst>
          </p:cNvPr>
          <p:cNvSpPr/>
          <p:nvPr/>
        </p:nvSpPr>
        <p:spPr>
          <a:xfrm>
            <a:off x="8127490" y="2402540"/>
            <a:ext cx="286871" cy="13447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258E2838-9F10-8C14-3950-E7C2F8EBEA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4381" y="349623"/>
            <a:ext cx="3601078" cy="4728882"/>
          </a:xfrm>
          <a:prstGeom prst="rect">
            <a:avLst/>
          </a:prstGeom>
        </p:spPr>
      </p:pic>
      <p:sp>
        <p:nvSpPr>
          <p:cNvPr id="18" name="矩形 17">
            <a:extLst>
              <a:ext uri="{FF2B5EF4-FFF2-40B4-BE49-F238E27FC236}">
                <a16:creationId xmlns:a16="http://schemas.microsoft.com/office/drawing/2014/main" id="{C8D3C2EC-EE07-2315-BE34-DD803B3EF7C3}"/>
              </a:ext>
            </a:extLst>
          </p:cNvPr>
          <p:cNvSpPr/>
          <p:nvPr/>
        </p:nvSpPr>
        <p:spPr>
          <a:xfrm>
            <a:off x="6732494" y="4168588"/>
            <a:ext cx="528918" cy="143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5DAC2629-8E69-5031-2D6A-EE2DD6DB1FBC}"/>
              </a:ext>
            </a:extLst>
          </p:cNvPr>
          <p:cNvSpPr txBox="1"/>
          <p:nvPr/>
        </p:nvSpPr>
        <p:spPr>
          <a:xfrm>
            <a:off x="6648697" y="4077453"/>
            <a:ext cx="136574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TW" altLang="en-US" sz="1400" b="1" dirty="0">
                <a:solidFill>
                  <a:srgbClr val="00B050"/>
                </a:solidFill>
              </a:rPr>
              <a:t>同意在校接種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85C122A8-502B-4363-BDC0-7BB22379189F}"/>
              </a:ext>
            </a:extLst>
          </p:cNvPr>
          <p:cNvSpPr/>
          <p:nvPr/>
        </p:nvSpPr>
        <p:spPr>
          <a:xfrm>
            <a:off x="421338" y="600635"/>
            <a:ext cx="1004049" cy="2241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內埔</a:t>
            </a:r>
            <a:r>
              <a:rPr lang="zh-TW" altLang="en-US" sz="1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國中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7D0CBAA2-9C8F-480A-B3CA-BE5162F9CD57}"/>
              </a:ext>
            </a:extLst>
          </p:cNvPr>
          <p:cNvSpPr/>
          <p:nvPr/>
        </p:nvSpPr>
        <p:spPr>
          <a:xfrm>
            <a:off x="3460373" y="1138517"/>
            <a:ext cx="905439" cy="2779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內埔國中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F805E6FA-0A76-46C0-8983-B2DF8E3C7520}"/>
              </a:ext>
            </a:extLst>
          </p:cNvPr>
          <p:cNvSpPr/>
          <p:nvPr/>
        </p:nvSpPr>
        <p:spPr>
          <a:xfrm>
            <a:off x="6240802" y="923363"/>
            <a:ext cx="905440" cy="2779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內埔國中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096FDC7E-975E-44AC-893B-62269CEB8C8C}"/>
              </a:ext>
            </a:extLst>
          </p:cNvPr>
          <p:cNvSpPr/>
          <p:nvPr/>
        </p:nvSpPr>
        <p:spPr>
          <a:xfrm>
            <a:off x="8566765" y="1331259"/>
            <a:ext cx="895104" cy="2241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內埔國中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D9987A36-484C-4126-80DD-AB43C847ACC7}"/>
              </a:ext>
            </a:extLst>
          </p:cNvPr>
          <p:cNvSpPr/>
          <p:nvPr/>
        </p:nvSpPr>
        <p:spPr>
          <a:xfrm>
            <a:off x="10382501" y="1367119"/>
            <a:ext cx="895104" cy="2241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內埔國中</a:t>
            </a:r>
          </a:p>
        </p:txBody>
      </p:sp>
    </p:spTree>
    <p:extLst>
      <p:ext uri="{BB962C8B-B14F-4D97-AF65-F5344CB8AC3E}">
        <p14:creationId xmlns:p14="http://schemas.microsoft.com/office/powerpoint/2010/main" val="1398699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Words>287</Words>
  <Application>Microsoft Office PowerPoint</Application>
  <PresentationFormat>寬螢幕</PresentationFormat>
  <Paragraphs>28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10" baseType="lpstr">
      <vt:lpstr>Microsoft JhengHei Light</vt:lpstr>
      <vt:lpstr>微軟正黑體</vt:lpstr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rong7421</cp:lastModifiedBy>
  <cp:revision>31</cp:revision>
  <dcterms:created xsi:type="dcterms:W3CDTF">2023-06-05T09:42:03Z</dcterms:created>
  <dcterms:modified xsi:type="dcterms:W3CDTF">2024-09-18T01:20:47Z</dcterms:modified>
</cp:coreProperties>
</file>